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embeddedFontLst>
    <p:embeddedFont>
      <p:font typeface="Impact" panose="020B0806030902050204" pitchFamily="34" charset="0"/>
      <p:regular r:id="rId21"/>
    </p:embeddedFont>
    <p:embeddedFont>
      <p:font typeface="Libre Franklin Medium"/>
      <p:regular r:id="rId22"/>
      <p:bold r:id="rId22"/>
      <p:italic r:id="rId22"/>
      <p:boldItalic r:id="rId22"/>
    </p:embeddedFont>
    <p:embeddedFont>
      <p:font typeface="Trebuchet MS" panose="020B0603020202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26"/>
    <p:restoredTop sz="94688"/>
  </p:normalViewPr>
  <p:slideViewPr>
    <p:cSldViewPr snapToGrid="0" snapToObjects="1">
      <p:cViewPr varScale="1">
        <p:scale>
          <a:sx n="81" d="100"/>
          <a:sy n="81" d="100"/>
        </p:scale>
        <p:origin x="84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NUL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Antonia</a:t>
            </a:r>
            <a:endParaRPr/>
          </a:p>
        </p:txBody>
      </p:sp>
      <p:sp>
        <p:nvSpPr>
          <p:cNvPr id="79" name="Google Shape;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Brent</a:t>
            </a:r>
            <a:endParaRPr/>
          </a:p>
        </p:txBody>
      </p:sp>
      <p:sp>
        <p:nvSpPr>
          <p:cNvPr id="151" name="Google Shape;15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1a32f73ad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Brent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81a32f73a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81a32f73ad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Brent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chart on the left show points average points scored per million dollars spent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Very strong correlation of points per game vs salary</a:t>
            </a:r>
            <a:endParaRPr/>
          </a:p>
        </p:txBody>
      </p:sp>
      <p:sp>
        <p:nvSpPr>
          <p:cNvPr id="166" name="Google Shape;166;g81a32f73a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1a32f73ad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Brent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g81a32f73a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1b146f039_2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Brent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81b146f039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81a32f73ad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Brent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g81a32f73a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Brent</a:t>
            </a:r>
            <a:endParaRPr/>
          </a:p>
        </p:txBody>
      </p:sp>
      <p:sp>
        <p:nvSpPr>
          <p:cNvPr id="196" name="Google Shape;19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Jason</a:t>
            </a:r>
            <a:endParaRPr/>
          </a:p>
        </p:txBody>
      </p:sp>
      <p:sp>
        <p:nvSpPr>
          <p:cNvPr id="202" name="Google Shape;20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Antonia - </a:t>
            </a:r>
            <a:endParaRPr/>
          </a:p>
        </p:txBody>
      </p:sp>
      <p:sp>
        <p:nvSpPr>
          <p:cNvPr id="86" name="Google Shape;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Antonia</a:t>
            </a:r>
            <a:endParaRPr/>
          </a:p>
        </p:txBody>
      </p:sp>
      <p:sp>
        <p:nvSpPr>
          <p:cNvPr id="93" name="Google Shape;9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194abf15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194abf15f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Jason</a:t>
            </a:r>
            <a:endParaRPr/>
          </a:p>
        </p:txBody>
      </p:sp>
      <p:sp>
        <p:nvSpPr>
          <p:cNvPr id="110" name="Google Shape;110;g8194abf15f_0_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194abf15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194abf15f_0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Jason</a:t>
            </a:r>
            <a:endParaRPr/>
          </a:p>
        </p:txBody>
      </p:sp>
      <p:sp>
        <p:nvSpPr>
          <p:cNvPr id="120" name="Google Shape;120;g8194abf15f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1b146f03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81b146f039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Antonia</a:t>
            </a:r>
            <a:endParaRPr/>
          </a:p>
        </p:txBody>
      </p:sp>
      <p:sp>
        <p:nvSpPr>
          <p:cNvPr id="129" name="Google Shape;129;g81b146f039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1b146f039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1b146f039_1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Antonia</a:t>
            </a:r>
            <a:endParaRPr/>
          </a:p>
        </p:txBody>
      </p:sp>
      <p:sp>
        <p:nvSpPr>
          <p:cNvPr id="137" name="Google Shape;137;g81b146f039_1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 Antonia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000000"/>
                </a:solidFill>
              </a:rPr>
              <a:t>Discuss the steps you took to analyze the data and answer each question you asked in your proposal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000000"/>
                </a:solidFill>
              </a:rPr>
              <a:t>  * Present and discuss interesting figures developed during analysis, ideally with the help of Jupyter Notebook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4" name="Google Shape;14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Impact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5C09F"/>
              </a:buClr>
              <a:buSzPts val="2400"/>
              <a:buNone/>
              <a:defRPr sz="2400">
                <a:solidFill>
                  <a:srgbClr val="F5C09F"/>
                </a:solidFill>
              </a:defRPr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body" idx="1"/>
          </p:nvPr>
        </p:nvSpPr>
        <p:spPr>
          <a:xfrm rot="5400000">
            <a:off x="3924300" y="-1181100"/>
            <a:ext cx="434340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ftr" idx="11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dt" idx="10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sldNum" idx="12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 rot="5400000">
            <a:off x="7383463" y="2278062"/>
            <a:ext cx="5654675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1"/>
          </p:nvPr>
        </p:nvSpPr>
        <p:spPr>
          <a:xfrm rot="5400000">
            <a:off x="2239962" y="-808038"/>
            <a:ext cx="5654675" cy="80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ftr" idx="11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dt" idx="10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 descr="An empty placeholder to add an image. Click on the placeholder and select the image that you wish to add"/>
          <p:cNvSpPr>
            <a:spLocks noGrp="1"/>
          </p:cNvSpPr>
          <p:nvPr>
            <p:ph type="pic" idx="2"/>
          </p:nvPr>
        </p:nvSpPr>
        <p:spPr>
          <a:xfrm>
            <a:off x="0" y="0"/>
            <a:ext cx="7239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36575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R="0" lvl="1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R="0" lvl="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R="0" lvl="6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R="0" lvl="7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R="0" lvl="8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7924801" y="3124200"/>
            <a:ext cx="3657600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marL="914400" lvl="1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239000" y="0"/>
            <a:ext cx="228600" cy="6858000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ftr" idx="11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0" y="0"/>
            <a:ext cx="7467600" cy="6858000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609600" y="838200"/>
            <a:ext cx="6172200" cy="518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marL="2743200" lvl="5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7924802" y="3124200"/>
            <a:ext cx="3657600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marL="914400" lvl="1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066800" y="1676401"/>
            <a:ext cx="4846320" cy="43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6278880" y="1676401"/>
            <a:ext cx="4846320" cy="43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060450" y="1676401"/>
            <a:ext cx="10058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mpact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060450" y="358140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ftr" idx="11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dt" idx="10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1066800" y="1681163"/>
            <a:ext cx="484632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E78544"/>
              </a:buClr>
              <a:buSzPts val="2400"/>
              <a:buNone/>
              <a:defRPr sz="2400" b="0">
                <a:solidFill>
                  <a:srgbClr val="E78544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2"/>
          </p:nvPr>
        </p:nvSpPr>
        <p:spPr>
          <a:xfrm>
            <a:off x="1066800" y="2505075"/>
            <a:ext cx="484632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3"/>
          </p:nvPr>
        </p:nvSpPr>
        <p:spPr>
          <a:xfrm>
            <a:off x="6278880" y="1681163"/>
            <a:ext cx="484632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E78544"/>
              </a:buClr>
              <a:buSzPts val="2400"/>
              <a:buNone/>
              <a:defRPr sz="2400" b="0">
                <a:solidFill>
                  <a:srgbClr val="E78544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4"/>
          </p:nvPr>
        </p:nvSpPr>
        <p:spPr>
          <a:xfrm>
            <a:off x="6278880" y="2505075"/>
            <a:ext cx="484632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dt" idx="10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ftr" idx="11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ftr" idx="11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dt" idx="10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  <a:defRPr sz="3600" b="0" i="0" u="none" strike="noStrike" cap="non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ctrTitle"/>
          </p:nvPr>
        </p:nvSpPr>
        <p:spPr>
          <a:xfrm>
            <a:off x="4966025" y="152400"/>
            <a:ext cx="6921000" cy="35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Impact"/>
              <a:buNone/>
            </a:pPr>
            <a:r>
              <a:rPr lang="en-US"/>
              <a:t>National Basketball Association: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Impact"/>
              <a:buNone/>
            </a:pPr>
            <a:r>
              <a:rPr lang="en-US" i="1"/>
              <a:t>Salary v. Player Performance</a:t>
            </a:r>
            <a:endParaRPr i="1"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1"/>
          </p:nvPr>
        </p:nvSpPr>
        <p:spPr>
          <a:xfrm>
            <a:off x="6321425" y="4095900"/>
            <a:ext cx="4362600" cy="24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5C09F"/>
              </a:buClr>
              <a:buSzPts val="2220"/>
              <a:buNone/>
            </a:pPr>
            <a:r>
              <a:rPr lang="en-US" sz="3000">
                <a:solidFill>
                  <a:schemeClr val="dk1"/>
                </a:solidFill>
                <a:highlight>
                  <a:schemeClr val="lt1"/>
                </a:highlight>
              </a:rPr>
              <a:t>TTh Group 6</a:t>
            </a:r>
            <a:endParaRPr sz="30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5C09F"/>
              </a:buClr>
              <a:buSzPts val="2220"/>
              <a:buNone/>
            </a:pPr>
            <a:endParaRPr sz="30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5C09F"/>
              </a:buClr>
              <a:buSzPts val="2220"/>
              <a:buNone/>
            </a:pPr>
            <a:r>
              <a:rPr lang="en-US" sz="3000">
                <a:solidFill>
                  <a:schemeClr val="dk1"/>
                </a:solidFill>
                <a:highlight>
                  <a:schemeClr val="lt1"/>
                </a:highlight>
              </a:rPr>
              <a:t>Antonia Adeleke</a:t>
            </a:r>
            <a:endParaRPr sz="30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ctr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F5C09F"/>
              </a:buClr>
              <a:buSzPts val="2220"/>
              <a:buNone/>
            </a:pPr>
            <a:r>
              <a:rPr lang="en-US" sz="3000">
                <a:solidFill>
                  <a:schemeClr val="dk1"/>
                </a:solidFill>
                <a:highlight>
                  <a:schemeClr val="lt1"/>
                </a:highlight>
              </a:rPr>
              <a:t>Brent Garbe</a:t>
            </a:r>
            <a:endParaRPr sz="30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ctr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F5C09F"/>
              </a:buClr>
              <a:buSzPts val="2220"/>
              <a:buNone/>
            </a:pPr>
            <a:r>
              <a:rPr lang="en-US" sz="3000">
                <a:solidFill>
                  <a:schemeClr val="dk1"/>
                </a:solidFill>
                <a:highlight>
                  <a:schemeClr val="lt1"/>
                </a:highlight>
              </a:rPr>
              <a:t>Jason Johnson</a:t>
            </a:r>
            <a:endParaRPr sz="30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83" name="Google Shape;83;p13"/>
          <p:cNvSpPr txBox="1"/>
          <p:nvPr/>
        </p:nvSpPr>
        <p:spPr>
          <a:xfrm>
            <a:off x="147550" y="204325"/>
            <a:ext cx="36576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Rice Data Analytics Boot Camp</a:t>
            </a:r>
            <a:endParaRPr sz="18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Spring 2020</a:t>
            </a:r>
            <a:endParaRPr sz="18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1275" y="1414950"/>
            <a:ext cx="6608324" cy="496866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>
            <a:spLocks noGrp="1"/>
          </p:cNvSpPr>
          <p:nvPr>
            <p:ph type="title"/>
          </p:nvPr>
        </p:nvSpPr>
        <p:spPr>
          <a:xfrm>
            <a:off x="3396100" y="119550"/>
            <a:ext cx="5054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</a:pPr>
            <a:r>
              <a:rPr lang="en-US" sz="4800"/>
              <a:t>Salary Distribution</a:t>
            </a:r>
            <a:endParaRPr sz="4800"/>
          </a:p>
        </p:txBody>
      </p:sp>
      <p:sp>
        <p:nvSpPr>
          <p:cNvPr id="155" name="Google Shape;155;p22"/>
          <p:cNvSpPr txBox="1">
            <a:spLocks noGrp="1"/>
          </p:cNvSpPr>
          <p:nvPr>
            <p:ph type="body" idx="1"/>
          </p:nvPr>
        </p:nvSpPr>
        <p:spPr>
          <a:xfrm>
            <a:off x="256325" y="1421675"/>
            <a:ext cx="4846200" cy="26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dirty="0"/>
              <a:t>A histogram analysis of player salaries clearly shows a huge skew in the data.</a:t>
            </a:r>
            <a:endParaRPr dirty="0"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dirty="0"/>
              <a:t>Over 50% of all players make less than $3M per year while the highest paid is over $40M.</a:t>
            </a:r>
            <a:endParaRPr dirty="0"/>
          </a:p>
          <a:p>
            <a:pPr marL="22860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93375" y="1807438"/>
            <a:ext cx="2007075" cy="3243125"/>
          </a:xfrm>
          <a:prstGeom prst="rect">
            <a:avLst/>
          </a:prstGeom>
          <a:noFill/>
          <a:ln>
            <a:noFill/>
          </a:ln>
          <a:effectLst>
            <a:outerShdw blurRad="57150" dist="57150" dir="726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>
            <a:spLocks noGrp="1"/>
          </p:cNvSpPr>
          <p:nvPr>
            <p:ph type="title"/>
          </p:nvPr>
        </p:nvSpPr>
        <p:spPr>
          <a:xfrm>
            <a:off x="4295550" y="119550"/>
            <a:ext cx="36009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</a:pPr>
            <a:r>
              <a:rPr lang="en-US" sz="4800"/>
              <a:t>The 0.1%</a:t>
            </a:r>
            <a:endParaRPr sz="4800"/>
          </a:p>
        </p:txBody>
      </p:sp>
      <p:sp>
        <p:nvSpPr>
          <p:cNvPr id="162" name="Google Shape;162;p23"/>
          <p:cNvSpPr txBox="1">
            <a:spLocks noGrp="1"/>
          </p:cNvSpPr>
          <p:nvPr>
            <p:ph type="body" idx="1"/>
          </p:nvPr>
        </p:nvSpPr>
        <p:spPr>
          <a:xfrm>
            <a:off x="221611" y="1414950"/>
            <a:ext cx="5138954" cy="2938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dirty="0"/>
              <a:t>The median salary is $4.1 M. </a:t>
            </a:r>
            <a:endParaRPr dirty="0"/>
          </a:p>
          <a:p>
            <a:pPr marL="228600" lvl="0" indent="-1905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Salaries above $25.4 M are considered to be outliers.</a:t>
            </a:r>
            <a:endParaRPr dirty="0"/>
          </a:p>
          <a:p>
            <a:pPr marL="228600" lvl="0" indent="-1905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The highest paid player is approximately 4 standard deviations above the mean.</a:t>
            </a:r>
            <a:endParaRPr dirty="0"/>
          </a:p>
          <a:p>
            <a:pPr marL="22860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63" name="Google Shape;163;p23"/>
          <p:cNvPicPr preferRelativeResize="0"/>
          <p:nvPr/>
        </p:nvPicPr>
        <p:blipFill rotWithShape="1">
          <a:blip r:embed="rId3">
            <a:alphaModFix/>
          </a:blip>
          <a:srcRect l="2865"/>
          <a:stretch/>
        </p:blipFill>
        <p:spPr>
          <a:xfrm>
            <a:off x="5449550" y="1414950"/>
            <a:ext cx="6590051" cy="41322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71450" dir="4440000" algn="bl" rotWithShape="0">
              <a:srgbClr val="000000">
                <a:alpha val="51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CE846B4-BD78-EF45-B93F-5E9600ADA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99" y="4710187"/>
            <a:ext cx="3489820" cy="19627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650" y="3013999"/>
            <a:ext cx="4707571" cy="337552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95250" algn="bl" rotWithShape="0">
              <a:srgbClr val="000000">
                <a:alpha val="60000"/>
              </a:srgbClr>
            </a:outerShdw>
          </a:effectLst>
        </p:spPr>
      </p:pic>
      <p:sp>
        <p:nvSpPr>
          <p:cNvPr id="169" name="Google Shape;169;p24"/>
          <p:cNvSpPr txBox="1">
            <a:spLocks noGrp="1"/>
          </p:cNvSpPr>
          <p:nvPr>
            <p:ph type="title"/>
          </p:nvPr>
        </p:nvSpPr>
        <p:spPr>
          <a:xfrm>
            <a:off x="3660350" y="119550"/>
            <a:ext cx="4540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</a:pPr>
            <a:r>
              <a:rPr lang="en-US" sz="4800"/>
              <a:t>Pay for Points?</a:t>
            </a:r>
            <a:endParaRPr sz="4800"/>
          </a:p>
        </p:txBody>
      </p:sp>
      <p:sp>
        <p:nvSpPr>
          <p:cNvPr id="170" name="Google Shape;170;p24"/>
          <p:cNvSpPr txBox="1">
            <a:spLocks noGrp="1"/>
          </p:cNvSpPr>
          <p:nvPr>
            <p:ph type="body" idx="1"/>
          </p:nvPr>
        </p:nvSpPr>
        <p:spPr>
          <a:xfrm>
            <a:off x="256338" y="1716200"/>
            <a:ext cx="4846200" cy="12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190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On average, teams will have to spend over </a:t>
            </a:r>
            <a:r>
              <a:rPr lang="en-US" u="sng" dirty="0"/>
              <a:t>$2.1 M per point.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22860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71" name="Google Shape;17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4938" y="1414950"/>
            <a:ext cx="6784664" cy="5004968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2" name="Google Shape;17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77775" y="5265275"/>
            <a:ext cx="2027275" cy="19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1325" y="1421625"/>
            <a:ext cx="5890025" cy="44085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71450" dir="3180000" algn="bl" rotWithShape="0">
              <a:srgbClr val="000000">
                <a:alpha val="52000"/>
              </a:srgbClr>
            </a:outerShdw>
          </a:effectLst>
        </p:spPr>
      </p:pic>
      <p:sp>
        <p:nvSpPr>
          <p:cNvPr id="178" name="Google Shape;178;p25"/>
          <p:cNvSpPr txBox="1">
            <a:spLocks noGrp="1"/>
          </p:cNvSpPr>
          <p:nvPr>
            <p:ph type="title"/>
          </p:nvPr>
        </p:nvSpPr>
        <p:spPr>
          <a:xfrm>
            <a:off x="2192400" y="159050"/>
            <a:ext cx="7807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</a:pPr>
            <a:r>
              <a:rPr lang="en-US" sz="4800"/>
              <a:t>Greedy or Giving? </a:t>
            </a:r>
            <a:endParaRPr sz="4800"/>
          </a:p>
        </p:txBody>
      </p:sp>
      <p:pic>
        <p:nvPicPr>
          <p:cNvPr id="179" name="Google Shape;1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100" y="1421625"/>
            <a:ext cx="5890025" cy="440852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71450" dir="3180000" algn="bl" rotWithShape="0">
              <a:srgbClr val="000000">
                <a:alpha val="52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4950"/>
            <a:ext cx="5822482" cy="431122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33350" dir="3420000" algn="bl" rotWithShape="0">
              <a:srgbClr val="000000">
                <a:alpha val="58000"/>
              </a:srgbClr>
            </a:outerShdw>
          </a:effectLst>
        </p:spPr>
      </p:pic>
      <p:pic>
        <p:nvPicPr>
          <p:cNvPr id="185" name="Google Shape;18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4800" y="1414950"/>
            <a:ext cx="5791201" cy="430356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14300" dir="3900000" algn="bl" rotWithShape="0">
              <a:srgbClr val="000000">
                <a:alpha val="57000"/>
              </a:srgbClr>
            </a:outerShdw>
          </a:effectLst>
        </p:spPr>
      </p:pic>
      <p:sp>
        <p:nvSpPr>
          <p:cNvPr id="186" name="Google Shape;186;p26"/>
          <p:cNvSpPr txBox="1">
            <a:spLocks noGrp="1"/>
          </p:cNvSpPr>
          <p:nvPr>
            <p:ph type="title"/>
          </p:nvPr>
        </p:nvSpPr>
        <p:spPr>
          <a:xfrm>
            <a:off x="2917200" y="119550"/>
            <a:ext cx="6357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</a:pPr>
            <a:r>
              <a:rPr lang="en-US" sz="4800"/>
              <a:t>Shooting Percentages</a:t>
            </a:r>
            <a:endParaRPr sz="48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925" y="1414950"/>
            <a:ext cx="6784675" cy="493490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52400" dir="2700000" algn="bl" rotWithShape="0">
              <a:srgbClr val="000000">
                <a:alpha val="60000"/>
              </a:srgbClr>
            </a:outerShdw>
          </a:effectLst>
        </p:spPr>
      </p:pic>
      <p:sp>
        <p:nvSpPr>
          <p:cNvPr id="192" name="Google Shape;192;p27"/>
          <p:cNvSpPr txBox="1">
            <a:spLocks noGrp="1"/>
          </p:cNvSpPr>
          <p:nvPr>
            <p:ph type="title"/>
          </p:nvPr>
        </p:nvSpPr>
        <p:spPr>
          <a:xfrm>
            <a:off x="4295550" y="159025"/>
            <a:ext cx="36009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</a:pPr>
            <a:r>
              <a:rPr lang="en-US" sz="4800"/>
              <a:t>Game Time</a:t>
            </a:r>
            <a:endParaRPr sz="4800"/>
          </a:p>
        </p:txBody>
      </p:sp>
      <p:sp>
        <p:nvSpPr>
          <p:cNvPr id="193" name="Google Shape;193;p27"/>
          <p:cNvSpPr txBox="1">
            <a:spLocks noGrp="1"/>
          </p:cNvSpPr>
          <p:nvPr>
            <p:ph type="body" idx="1"/>
          </p:nvPr>
        </p:nvSpPr>
        <p:spPr>
          <a:xfrm>
            <a:off x="256325" y="1421675"/>
            <a:ext cx="4550567" cy="43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dirty="0"/>
              <a:t>As expected, your higher paid athletes get more play time.</a:t>
            </a:r>
          </a:p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dirty="0"/>
              <a:t> Once a player is paid over $20M, they will average twice as much game time per year as someone making less than $1M.</a:t>
            </a:r>
            <a:endParaRPr dirty="0"/>
          </a:p>
          <a:p>
            <a:pPr marL="22860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>
            <a:spLocks noGrp="1"/>
          </p:cNvSpPr>
          <p:nvPr>
            <p:ph type="title"/>
          </p:nvPr>
        </p:nvSpPr>
        <p:spPr>
          <a:xfrm>
            <a:off x="501675" y="451550"/>
            <a:ext cx="3568500" cy="10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</a:pPr>
            <a:r>
              <a:rPr lang="en-US" sz="4800"/>
              <a:t>Conclusions</a:t>
            </a:r>
            <a:endParaRPr sz="4800"/>
          </a:p>
        </p:txBody>
      </p:sp>
      <p:sp>
        <p:nvSpPr>
          <p:cNvPr id="199" name="Google Shape;199;p28"/>
          <p:cNvSpPr txBox="1">
            <a:spLocks noGrp="1"/>
          </p:cNvSpPr>
          <p:nvPr>
            <p:ph type="body" idx="2"/>
          </p:nvPr>
        </p:nvSpPr>
        <p:spPr>
          <a:xfrm>
            <a:off x="501675" y="2000975"/>
            <a:ext cx="11213400" cy="38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76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600" dirty="0"/>
              <a:t>In general, a higher paid player will perform better, but the statistical return on the salary investment diminishes rapidly on salaries over $1M.</a:t>
            </a:r>
            <a:endParaRPr sz="2600" dirty="0"/>
          </a:p>
          <a:p>
            <a:pPr marL="228600" lvl="0" indent="-76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600" dirty="0"/>
          </a:p>
          <a:p>
            <a:pPr marL="228600" lvl="0" indent="-76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600" dirty="0"/>
              <a:t>The ceiling effect is seen in field goal and 3-point percentages, as players seem to “max out” on these metrics across all levels of salary.</a:t>
            </a:r>
            <a:endParaRPr sz="2600" dirty="0"/>
          </a:p>
          <a:p>
            <a:pPr marL="228600" lvl="0" indent="-76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600" dirty="0"/>
          </a:p>
          <a:p>
            <a:pPr marL="228600" lvl="0" indent="-76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600" dirty="0"/>
              <a:t>The results that we found matched several of our initial thoughts, but there were several metrics that surprised us.</a:t>
            </a:r>
            <a:endParaRPr sz="2600" dirty="0"/>
          </a:p>
          <a:p>
            <a:pPr marL="228600" lvl="0" indent="-76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>
            <a:spLocks noGrp="1"/>
          </p:cNvSpPr>
          <p:nvPr>
            <p:ph type="ctrTitle"/>
          </p:nvPr>
        </p:nvSpPr>
        <p:spPr>
          <a:xfrm>
            <a:off x="6653151" y="297590"/>
            <a:ext cx="4245000" cy="8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</a:pPr>
            <a:r>
              <a:rPr lang="en-US" dirty="0"/>
              <a:t>Post Mortem</a:t>
            </a:r>
            <a:endParaRPr dirty="0"/>
          </a:p>
        </p:txBody>
      </p:sp>
      <p:sp>
        <p:nvSpPr>
          <p:cNvPr id="205" name="Google Shape;205;p29"/>
          <p:cNvSpPr txBox="1">
            <a:spLocks noGrp="1"/>
          </p:cNvSpPr>
          <p:nvPr>
            <p:ph type="subTitle" idx="1"/>
          </p:nvPr>
        </p:nvSpPr>
        <p:spPr>
          <a:xfrm>
            <a:off x="6096000" y="1281064"/>
            <a:ext cx="5967349" cy="5325475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84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-US" sz="2200" dirty="0"/>
              <a:t>Discuss any difficulties that arose, and how you dealt with them.</a:t>
            </a:r>
            <a:endParaRPr sz="2200" dirty="0"/>
          </a:p>
          <a:p>
            <a:pPr lvl="2" indent="-368300" algn="l">
              <a:spcBef>
                <a:spcPts val="0"/>
              </a:spcBef>
              <a:buSzPts val="2200"/>
              <a:buChar char="○"/>
            </a:pPr>
            <a:r>
              <a:rPr lang="en-US" sz="2000" dirty="0"/>
              <a:t>API calling</a:t>
            </a:r>
            <a:endParaRPr sz="2000" dirty="0"/>
          </a:p>
          <a:p>
            <a:pPr lvl="2" indent="-368300" algn="l">
              <a:spcBef>
                <a:spcPts val="0"/>
              </a:spcBef>
              <a:buSzPts val="2200"/>
              <a:buChar char="○"/>
            </a:pPr>
            <a:r>
              <a:rPr lang="en-US" sz="2000" dirty="0"/>
              <a:t>Data Cleaning</a:t>
            </a:r>
            <a:endParaRPr sz="2000" dirty="0"/>
          </a:p>
          <a:p>
            <a:pPr lvl="2" indent="-368300" algn="l">
              <a:spcBef>
                <a:spcPts val="0"/>
              </a:spcBef>
              <a:buSzPts val="2200"/>
              <a:buChar char="○"/>
            </a:pPr>
            <a:r>
              <a:rPr lang="en-US" sz="2000" dirty="0"/>
              <a:t>Git</a:t>
            </a:r>
            <a:endParaRPr sz="20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-US" sz="2200" dirty="0"/>
              <a:t>Discuss any additional questions that came up, but which you didn't have time to answer: </a:t>
            </a:r>
            <a:endParaRPr sz="2200" dirty="0"/>
          </a:p>
          <a:p>
            <a:pPr lvl="1" indent="-368300" algn="l">
              <a:spcBef>
                <a:spcPts val="0"/>
              </a:spcBef>
              <a:buSzPts val="2200"/>
              <a:buChar char="○"/>
            </a:pPr>
            <a:r>
              <a:rPr lang="en-US" sz="2200" dirty="0"/>
              <a:t>Look deeper into how team rotation (non-starter) play affects assumptions about minutes play and performance.</a:t>
            </a:r>
            <a:endParaRPr sz="2200" dirty="0"/>
          </a:p>
          <a:p>
            <a:pPr lvl="1" indent="-368300" algn="l">
              <a:spcBef>
                <a:spcPts val="0"/>
              </a:spcBef>
              <a:buSzPts val="2200"/>
              <a:buChar char="○"/>
            </a:pPr>
            <a:r>
              <a:rPr lang="en-US" sz="2200" dirty="0"/>
              <a:t>Geography</a:t>
            </a:r>
            <a:endParaRPr sz="2200" dirty="0"/>
          </a:p>
          <a:p>
            <a:pPr lvl="1" indent="-368300" algn="l">
              <a:spcBef>
                <a:spcPts val="0"/>
              </a:spcBef>
              <a:buSzPts val="2200"/>
              <a:buChar char="○"/>
            </a:pPr>
            <a:r>
              <a:rPr lang="en-US" sz="2200" dirty="0"/>
              <a:t>Team dynamics</a:t>
            </a:r>
            <a:endParaRPr sz="2200" dirty="0"/>
          </a:p>
          <a:p>
            <a:pPr lvl="1" indent="-368300" algn="l">
              <a:spcBef>
                <a:spcPts val="0"/>
              </a:spcBef>
              <a:buSzPts val="2200"/>
              <a:buChar char="○"/>
            </a:pPr>
            <a:r>
              <a:rPr lang="en-US" sz="2200" dirty="0"/>
              <a:t>Multi-year analysis</a:t>
            </a:r>
            <a:endParaRPr sz="2200" dirty="0"/>
          </a:p>
        </p:txBody>
      </p:sp>
      <p:pic>
        <p:nvPicPr>
          <p:cNvPr id="206" name="Google Shape;20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50" y="152400"/>
            <a:ext cx="5410201" cy="3034295"/>
          </a:xfrm>
          <a:prstGeom prst="rect">
            <a:avLst/>
          </a:prstGeom>
          <a:noFill/>
          <a:ln>
            <a:noFill/>
          </a:ln>
          <a:effectLst>
            <a:reflection endPos="43000" dist="38100" dir="5400000" fadeDir="5400012" sy="-100000" algn="bl" rotWithShape="0"/>
          </a:effectLst>
        </p:spPr>
      </p:pic>
      <p:sp>
        <p:nvSpPr>
          <p:cNvPr id="207" name="Google Shape;207;p29"/>
          <p:cNvSpPr txBox="1"/>
          <p:nvPr/>
        </p:nvSpPr>
        <p:spPr>
          <a:xfrm>
            <a:off x="128650" y="121100"/>
            <a:ext cx="1137300" cy="4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#SixthMan</a:t>
            </a:r>
            <a:endParaRPr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6729" y="121047"/>
            <a:ext cx="8778541" cy="661590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1804110" y="211475"/>
            <a:ext cx="3098400" cy="121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Questions?</a:t>
            </a:r>
            <a:endParaRPr sz="4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>
            <a:spLocks noGrp="1"/>
          </p:cNvSpPr>
          <p:nvPr>
            <p:ph type="title"/>
          </p:nvPr>
        </p:nvSpPr>
        <p:spPr>
          <a:xfrm>
            <a:off x="8664375" y="152400"/>
            <a:ext cx="3222600" cy="9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</a:pPr>
            <a:r>
              <a:rPr lang="en-US" sz="4800"/>
              <a:t>Motivation</a:t>
            </a:r>
            <a:endParaRPr sz="4800"/>
          </a:p>
        </p:txBody>
      </p:sp>
      <p:sp>
        <p:nvSpPr>
          <p:cNvPr id="89" name="Google Shape;89;p14"/>
          <p:cNvSpPr txBox="1">
            <a:spLocks noGrp="1"/>
          </p:cNvSpPr>
          <p:nvPr>
            <p:ph type="body" idx="1"/>
          </p:nvPr>
        </p:nvSpPr>
        <p:spPr>
          <a:xfrm>
            <a:off x="609600" y="838200"/>
            <a:ext cx="6172200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 in brief: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WERE able to answer these questions to satisfaction.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found that there is a significant statistical relationship between average points per game and salary but not with other key metrics.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Given the complex dynamics of team sports, numerical individual performance may not reveal all aspects of higher paid players value.</a:t>
            </a:r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body" idx="2"/>
          </p:nvPr>
        </p:nvSpPr>
        <p:spPr>
          <a:xfrm>
            <a:off x="7369375" y="1194825"/>
            <a:ext cx="4733100" cy="5268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87350" algn="r" rtl="0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-US" sz="2500"/>
              <a:t>Do higher paid players in the NBA perform better than lower paid players?</a:t>
            </a:r>
            <a:endParaRPr sz="250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/>
          </a:p>
          <a:p>
            <a:pPr marL="457200" lvl="0" indent="-387350" algn="r" rtl="0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-US" sz="2500"/>
              <a:t>How are the range of salaries in the NBA distributed?</a:t>
            </a:r>
            <a:endParaRPr sz="250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/>
          </a:p>
          <a:p>
            <a:pPr marL="457200" lvl="0" indent="-387350" algn="r" rtl="0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-US" sz="2500"/>
              <a:t>Is there an association with player salary and major metrics of performance?</a:t>
            </a:r>
            <a:endParaRPr sz="2500"/>
          </a:p>
          <a:p>
            <a:pPr marL="45720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-387350" algn="r" rtl="0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-US" sz="2500"/>
              <a:t>Are there any skills that money does not help</a:t>
            </a:r>
            <a:endParaRPr sz="25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990600" y="152400"/>
            <a:ext cx="100584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</a:pPr>
            <a:r>
              <a:rPr lang="en-US"/>
              <a:t>Questions &amp; Data</a:t>
            </a:r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11435700" cy="5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73050" algn="l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Our basic questions and the data we sought: 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502919" lvl="1" indent="-273049" algn="l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Do higher paid players in the NBA perform better than lower paid players?</a:t>
            </a:r>
            <a:endParaRPr sz="2500"/>
          </a:p>
          <a:p>
            <a:pPr marL="777240" lvl="2" indent="-273050" algn="l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We need data on player salaries and performance metrics.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502919" lvl="1" indent="-273049" algn="l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How are the range of salaries in the NBA distributed?</a:t>
            </a:r>
            <a:endParaRPr sz="2500"/>
          </a:p>
          <a:p>
            <a:pPr marL="1051560" lvl="3" indent="-273050" algn="l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If we can get salary data on a representative # of players, we should find representative results of the entire population.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1051560" lvl="3" indent="-273050" algn="l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Is this a normal distribution? Or is a there a regression to the mean with a small number of outliers?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777240" lvl="2" indent="-273050" algn="l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Do higher paid players play more or less minutes?</a:t>
            </a:r>
            <a:endParaRPr sz="2500"/>
          </a:p>
          <a:p>
            <a:pPr marL="777240" lvl="2" indent="-273050" algn="l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Do higher performing players play more or less?</a:t>
            </a:r>
            <a:endParaRPr sz="25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186850" y="207325"/>
            <a:ext cx="5347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</a:pPr>
            <a:r>
              <a:rPr lang="en-US"/>
              <a:t>Data Cleanup &amp; Exploration</a:t>
            </a:r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body" idx="4294967295"/>
          </p:nvPr>
        </p:nvSpPr>
        <p:spPr>
          <a:xfrm>
            <a:off x="491650" y="1775025"/>
            <a:ext cx="7159500" cy="47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93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/>
              <a:t>We were able to identify data from four sources including two sites using </a:t>
            </a:r>
            <a:r>
              <a:rPr lang="en-US" sz="2600">
                <a:latin typeface="Trebuchet MS"/>
                <a:ea typeface="Trebuchet MS"/>
                <a:cs typeface="Trebuchet MS"/>
                <a:sym typeface="Trebuchet MS"/>
              </a:rPr>
              <a:t>pd.read_html and from two API sources.</a:t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93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rebuchet MS"/>
              <a:buChar char="●"/>
            </a:pPr>
            <a:r>
              <a:rPr lang="en-US" sz="2600">
                <a:latin typeface="Trebuchet MS"/>
                <a:ea typeface="Trebuchet MS"/>
                <a:cs typeface="Trebuchet MS"/>
                <a:sym typeface="Trebuchet MS"/>
              </a:rPr>
              <a:t>Much of the data (but not all) was redundant.</a:t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93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rebuchet MS"/>
              <a:buChar char="●"/>
            </a:pPr>
            <a:r>
              <a:rPr lang="en-US" sz="2600">
                <a:latin typeface="Trebuchet MS"/>
                <a:ea typeface="Trebuchet MS"/>
                <a:cs typeface="Trebuchet MS"/>
                <a:sym typeface="Trebuchet MS"/>
              </a:rPr>
              <a:t>One issue we had to deal with was a massive overabundance of data -- partially due to aggressive data gathering which then led to potentially greater cleaning efforts.</a:t>
            </a:r>
            <a:endParaRPr sz="2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4027" y="359725"/>
            <a:ext cx="3052875" cy="6105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104" name="Google Shape;10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84025" y="1853625"/>
            <a:ext cx="3263300" cy="133108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105" name="Google Shape;10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84025" y="4144231"/>
            <a:ext cx="3263300" cy="48126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106" name="Google Shape;10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84026" y="5508824"/>
            <a:ext cx="3243375" cy="8997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ctrTitle"/>
          </p:nvPr>
        </p:nvSpPr>
        <p:spPr>
          <a:xfrm>
            <a:off x="152400" y="248301"/>
            <a:ext cx="5486400" cy="914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Gathering</a:t>
            </a:r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ubTitle" idx="1"/>
          </p:nvPr>
        </p:nvSpPr>
        <p:spPr>
          <a:xfrm>
            <a:off x="5333225" y="58950"/>
            <a:ext cx="3188700" cy="6435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PLAYER_ID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SEASON_ID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LEAGUE_ID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TEAM_ID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TEAM_ABBREVIATION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PLAYER_AGE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GP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GS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MIN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FGM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FGA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</a:rPr>
              <a:t>FG_PCT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5C09F"/>
                </a:solidFill>
              </a:rPr>
              <a:t>FG3M</a:t>
            </a:r>
            <a:endParaRPr sz="2100">
              <a:solidFill>
                <a:srgbClr val="F5C09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5C09F"/>
                </a:solidFill>
              </a:rPr>
              <a:t>FG3A</a:t>
            </a:r>
            <a:endParaRPr sz="2100">
              <a:solidFill>
                <a:srgbClr val="F5C09F"/>
              </a:solidFill>
            </a:endParaRPr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3350" y="5911975"/>
            <a:ext cx="2952750" cy="8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25" y="3638100"/>
            <a:ext cx="4499749" cy="3148026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8886175" y="58950"/>
            <a:ext cx="1782300" cy="605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FG3_PCT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FTM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FTA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FT_PCT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OREB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DREB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REB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AST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STL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BLK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TOV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PF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PTS</a:t>
            </a:r>
            <a:endParaRPr sz="210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>
            <a:spLocks noGrp="1"/>
          </p:cNvSpPr>
          <p:nvPr>
            <p:ph type="ctrTitle"/>
          </p:nvPr>
        </p:nvSpPr>
        <p:spPr>
          <a:xfrm>
            <a:off x="152400" y="172101"/>
            <a:ext cx="5486400" cy="914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Gathering</a:t>
            </a:r>
            <a:endParaRPr/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5150" y="126600"/>
            <a:ext cx="5978274" cy="604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9300" y="5789250"/>
            <a:ext cx="4572000" cy="914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endPos="30000" dist="38100" dir="5400000" fadeDir="5400012" sy="-100000" algn="bl" rotWithShape="0"/>
          </a:effectLst>
        </p:spPr>
      </p:pic>
      <p:sp>
        <p:nvSpPr>
          <p:cNvPr id="125" name="Google Shape;125;p18"/>
          <p:cNvSpPr txBox="1"/>
          <p:nvPr/>
        </p:nvSpPr>
        <p:spPr>
          <a:xfrm>
            <a:off x="152400" y="1223500"/>
            <a:ext cx="5230200" cy="5403900"/>
          </a:xfrm>
          <a:prstGeom prst="rect">
            <a:avLst/>
          </a:prstGeom>
          <a:noFill/>
          <a:ln>
            <a:noFill/>
          </a:ln>
          <a:effectLst>
            <a:outerShdw blurRad="42863" dist="28575" dir="16440000" algn="bl" rotWithShape="0">
              <a:srgbClr val="000000">
                <a:alpha val="92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>
                <a:solidFill>
                  <a:srgbClr val="F5C09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'PlayerID', 'SportsDataID', 'Status', 'TeamID', 'Team', 'Jersey', 'PositionCategory', 'Position', 'FirstName', 'LastName', 'Height', 'Weight', 'BirthDate', 'BirthCity', 'BirthState', 'BirthCountry', 'HighSchool', 'College', 'Salary', 'PhotoUrl', 'Experience', 'SportRadarPlayerID', 'RotoworldPlayerID', 'RotoWirePlayerID', 'FantasyAlarmPlayerID', 'StatsPlayerID', 'SportsDirectPlayerID', 'XmlTeamPlayerID', 'InjuryStatus', 'InjuryBodyPart', 'InjuryStartDate', 'InjuryNotes', 'FanDuelPlayerID', 'DraftKingsPlayerID', 'YahooPlayerID', 'FanDuelName', 'DraftKingsName', 'YahooName', 'DepthChartPosition', 'DepthChartOrder', 'GlobalTeamID', 'FantasyDraftName', 'FantasyDraftPlayerID', 'UsaTodayPlayerID', 'UsaTodayHeadshotUrl', 'UsaTodayHeadshotNoBackgroundUrl', 'UsaTodayHeadshotUpdated', 'UsaTodayHeadshotNoBackgroundUpdated', 'NbaDotComPlayerID'</a:t>
            </a:r>
            <a:endParaRPr sz="1650">
              <a:solidFill>
                <a:srgbClr val="F5C09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title"/>
          </p:nvPr>
        </p:nvSpPr>
        <p:spPr>
          <a:xfrm>
            <a:off x="1066800" y="71625"/>
            <a:ext cx="10058400" cy="984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/>
              <a:t>Data Cleanup</a:t>
            </a:r>
            <a:endParaRPr sz="5400"/>
          </a:p>
        </p:txBody>
      </p:sp>
      <p:sp>
        <p:nvSpPr>
          <p:cNvPr id="132" name="Google Shape;132;p19"/>
          <p:cNvSpPr txBox="1"/>
          <p:nvPr/>
        </p:nvSpPr>
        <p:spPr>
          <a:xfrm>
            <a:off x="1066800" y="941200"/>
            <a:ext cx="4269300" cy="12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ibre Franklin Medium"/>
              <a:buChar char="●"/>
            </a:pPr>
            <a:r>
              <a:rPr lang="en-US" sz="24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Imported CSV</a:t>
            </a:r>
            <a:endParaRPr sz="24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ibre Franklin Medium"/>
              <a:buChar char="●"/>
            </a:pPr>
            <a:r>
              <a:rPr lang="en-US" sz="24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Unstructured data</a:t>
            </a:r>
            <a:endParaRPr sz="24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000" y="2703825"/>
            <a:ext cx="10058400" cy="363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453350" y="279250"/>
            <a:ext cx="4018500" cy="11430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400"/>
              <a:t>Data Cleanup</a:t>
            </a:r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body" idx="1"/>
          </p:nvPr>
        </p:nvSpPr>
        <p:spPr>
          <a:xfrm>
            <a:off x="195525" y="1676400"/>
            <a:ext cx="4639200" cy="4638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85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93700" algn="l" rtl="0">
              <a:spcBef>
                <a:spcPts val="180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Identify columns needed</a:t>
            </a:r>
            <a:endParaRPr sz="2600"/>
          </a:p>
          <a:p>
            <a:pPr marL="4572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 sz="2600"/>
          </a:p>
          <a:p>
            <a:pPr marL="457200" lvl="0" indent="-393700" algn="l" rtl="0">
              <a:spcBef>
                <a:spcPts val="180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Remove duplicates</a:t>
            </a:r>
            <a:endParaRPr sz="2600"/>
          </a:p>
          <a:p>
            <a:pPr marL="4572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 sz="2600"/>
          </a:p>
          <a:p>
            <a:pPr marL="457200" lvl="0" indent="-393700" algn="l" rtl="0">
              <a:spcBef>
                <a:spcPts val="180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Remove null values</a:t>
            </a:r>
            <a:endParaRPr sz="2600"/>
          </a:p>
          <a:p>
            <a:pPr marL="4572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 sz="2600"/>
          </a:p>
          <a:p>
            <a:pPr marL="457200" lvl="0" indent="-393700" algn="l" rtl="0">
              <a:spcBef>
                <a:spcPts val="180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Sort by salary</a:t>
            </a:r>
            <a:endParaRPr sz="2600"/>
          </a:p>
        </p:txBody>
      </p:sp>
      <p:pic>
        <p:nvPicPr>
          <p:cNvPr id="141" name="Google Shape;141;p20"/>
          <p:cNvPicPr preferRelativeResize="0"/>
          <p:nvPr/>
        </p:nvPicPr>
        <p:blipFill rotWithShape="1">
          <a:blip r:embed="rId3">
            <a:alphaModFix/>
          </a:blip>
          <a:srcRect l="6094"/>
          <a:stretch/>
        </p:blipFill>
        <p:spPr>
          <a:xfrm>
            <a:off x="5085300" y="1381350"/>
            <a:ext cx="6899374" cy="493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3772075" y="318050"/>
            <a:ext cx="3657600" cy="8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mpact"/>
              <a:buNone/>
            </a:pPr>
            <a:r>
              <a:rPr lang="en-US" sz="4000"/>
              <a:t>Data Analysis</a:t>
            </a:r>
            <a:endParaRPr sz="4000"/>
          </a:p>
        </p:txBody>
      </p:sp>
      <p:sp>
        <p:nvSpPr>
          <p:cNvPr id="147" name="Google Shape;147;p21"/>
          <p:cNvSpPr txBox="1">
            <a:spLocks noGrp="1"/>
          </p:cNvSpPr>
          <p:nvPr>
            <p:ph type="body" idx="1"/>
          </p:nvPr>
        </p:nvSpPr>
        <p:spPr>
          <a:xfrm>
            <a:off x="7854875" y="1158450"/>
            <a:ext cx="3913200" cy="49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/>
              <a:t>  </a:t>
            </a:r>
            <a:endParaRPr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8075" y="1736900"/>
            <a:ext cx="10250001" cy="4780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asketball 16x9">
  <a:themeElements>
    <a:clrScheme name="Basketball">
      <a:dk1>
        <a:srgbClr val="000000"/>
      </a:dk1>
      <a:lt1>
        <a:srgbClr val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sketball">
      <a:dk1>
        <a:srgbClr val="000000"/>
      </a:dk1>
      <a:lt1>
        <a:srgbClr val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845</Words>
  <Application>Microsoft Office PowerPoint</Application>
  <PresentationFormat>Widescreen</PresentationFormat>
  <Paragraphs>151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Libre Franklin Medium</vt:lpstr>
      <vt:lpstr>Impact</vt:lpstr>
      <vt:lpstr>Arial</vt:lpstr>
      <vt:lpstr>Trebuchet MS</vt:lpstr>
      <vt:lpstr>Basketball 16x9</vt:lpstr>
      <vt:lpstr>National Basketball Association: Salary v. Player Performance</vt:lpstr>
      <vt:lpstr>Motivation</vt:lpstr>
      <vt:lpstr>Questions &amp; Data</vt:lpstr>
      <vt:lpstr>Data Cleanup &amp; Exploration</vt:lpstr>
      <vt:lpstr>Data Gathering</vt:lpstr>
      <vt:lpstr>Data Gathering</vt:lpstr>
      <vt:lpstr>Data Cleanup</vt:lpstr>
      <vt:lpstr>Data Cleanup</vt:lpstr>
      <vt:lpstr>Data Analysis</vt:lpstr>
      <vt:lpstr>Salary Distribution</vt:lpstr>
      <vt:lpstr>The 0.1%</vt:lpstr>
      <vt:lpstr>Pay for Points?</vt:lpstr>
      <vt:lpstr>Greedy or Giving? </vt:lpstr>
      <vt:lpstr>Shooting Percentages</vt:lpstr>
      <vt:lpstr>Game Time</vt:lpstr>
      <vt:lpstr>Conclusions</vt:lpstr>
      <vt:lpstr>Post Mortem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National Basketball Association: Salary v. Player Performance</dc:title>
  <dc:creator>DataAnalyst</dc:creator>
  <cp:lastModifiedBy>Analyst 77002</cp:lastModifiedBy>
  <cp:revision>2</cp:revision>
  <dcterms:modified xsi:type="dcterms:W3CDTF">2020-03-21T13:21:43Z</dcterms:modified>
</cp:coreProperties>
</file>